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73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0B15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02920" y="658368"/>
            <a:ext cx="8229600" cy="6400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">
    <p:bg>
      <p:bgPr>
        <a:solidFill>
          <a:srgbClr val="0B15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3429000" y="731520"/>
            <a:ext cx="5440680" cy="6400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0B15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02920" y="1280160"/>
            <a:ext cx="4572000" cy="173736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E">
    <p:bg>
      <p:bgPr>
        <a:solidFill>
          <a:srgbClr val="0B15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914400" y="1234440"/>
            <a:ext cx="7315200" cy="100584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484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 school student in uniform speaking confidently at a podium microphone under a warm spotlight"/>
          <p:cNvPicPr>
            <a:picLocks noChangeAspect="1"/>
          </p:cNvPicPr>
          <p:nvPr/>
        </p:nvPicPr>
        <p:blipFill>
          <a:blip r:embed="rId3"/>
          <a:srcRect t="7813" b="781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left 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846320" cy="5143500"/>
          </a:xfrm>
          <a:prstGeom prst="rect">
            <a:avLst/>
          </a:prstGeom>
          <a:solidFill>
            <a:srgbClr val="07101C">
              <a:alpha val="8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548640" y="91440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ZAHIRA COLLEGE  •  COLOMBO</a:t>
            </a:r>
            <a:endParaRPr lang="en-US" sz="12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502920" y="1280160"/>
            <a:ext cx="45720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F4F7F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Find Your </a:t>
            </a:r>
            <a:r>
              <a:rPr lang="en-US" sz="5200" b="1" dirty="0">
                <a:solidFill>
                  <a:srgbClr val="F5A62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Voice</a:t>
            </a:r>
            <a:endParaRPr lang="en-US" sz="5200" dirty="0"/>
          </a:p>
        </p:txBody>
      </p:sp>
      <p:sp>
        <p:nvSpPr>
          <p:cNvPr id="6" name="Text 3"/>
          <p:cNvSpPr/>
          <p:nvPr/>
        </p:nvSpPr>
        <p:spPr>
          <a:xfrm>
            <a:off x="548640" y="297180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FFC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power of public speaking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548640" y="429768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student's guide — featuring Toastmasters &amp; Gavel Clubs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25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0292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3100" b="1" dirty="0">
                <a:solidFill>
                  <a:srgbClr val="F4F7F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Public Speaking Matters</a:t>
            </a:r>
            <a:endParaRPr lang="en-US" sz="3100" dirty="0"/>
          </a:p>
        </p:txBody>
      </p:sp>
      <p:sp>
        <p:nvSpPr>
          <p:cNvPr id="4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1691640"/>
            <a:ext cx="1828800" cy="2788920"/>
          </a:xfrm>
          <a:prstGeom prst="roundRect">
            <a:avLst>
              <a:gd name="adj" fmla="val 4500"/>
            </a:avLst>
          </a:prstGeom>
          <a:solidFill>
            <a:srgbClr val="14213E"/>
          </a:solidFill>
          <a:ln w="9525">
            <a:solidFill>
              <a:srgbClr val="24365E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" y="1947672"/>
            <a:ext cx="868680" cy="8686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76072" y="2971800"/>
            <a:ext cx="16824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C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Confidence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30936" y="3383280"/>
            <a:ext cx="15727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nerves into self-belief, one speech at a time.</a:t>
            </a:r>
            <a:endParaRPr lang="en-US" sz="1150" dirty="0"/>
          </a:p>
        </p:txBody>
      </p:sp>
      <p:sp>
        <p:nvSpPr>
          <p:cNvPr id="8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06040" y="1691640"/>
            <a:ext cx="1828800" cy="2788920"/>
          </a:xfrm>
          <a:prstGeom prst="roundRect">
            <a:avLst>
              <a:gd name="adj" fmla="val 4500"/>
            </a:avLst>
          </a:prstGeom>
          <a:solidFill>
            <a:srgbClr val="14213E"/>
          </a:solidFill>
          <a:ln w="9525">
            <a:solidFill>
              <a:srgbClr val="24365E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9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6100" y="1947672"/>
            <a:ext cx="868680" cy="8686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679192" y="2971800"/>
            <a:ext cx="16824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C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Clear Ideas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2734056" y="3383280"/>
            <a:ext cx="15727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Organise your thoughts and say them so people truly listen.</a:t>
            </a:r>
            <a:endParaRPr lang="en-US" sz="1150" dirty="0"/>
          </a:p>
        </p:txBody>
      </p:sp>
      <p:sp>
        <p:nvSpPr>
          <p:cNvPr id="12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9160" y="1691640"/>
            <a:ext cx="1828800" cy="2788920"/>
          </a:xfrm>
          <a:prstGeom prst="roundRect">
            <a:avLst>
              <a:gd name="adj" fmla="val 4500"/>
            </a:avLst>
          </a:prstGeom>
          <a:solidFill>
            <a:srgbClr val="14213E"/>
          </a:solidFill>
          <a:ln w="9525">
            <a:solidFill>
              <a:srgbClr val="24365E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9220" y="1947672"/>
            <a:ext cx="868680" cy="8686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782312" y="2971800"/>
            <a:ext cx="16824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C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Leadership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4837176" y="3383280"/>
            <a:ext cx="15727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class monitor to captain, leaders lead with words.</a:t>
            </a:r>
            <a:endParaRPr lang="en-US" sz="1150" dirty="0"/>
          </a:p>
        </p:txBody>
      </p:sp>
      <p:sp>
        <p:nvSpPr>
          <p:cNvPr id="16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12280" y="1691640"/>
            <a:ext cx="1828800" cy="2788920"/>
          </a:xfrm>
          <a:prstGeom prst="roundRect">
            <a:avLst>
              <a:gd name="adj" fmla="val 4500"/>
            </a:avLst>
          </a:prstGeom>
          <a:solidFill>
            <a:srgbClr val="14213E"/>
          </a:solidFill>
          <a:ln w="9525">
            <a:solidFill>
              <a:srgbClr val="24365E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2340" y="1947672"/>
            <a:ext cx="868680" cy="86868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885432" y="2971800"/>
            <a:ext cx="16824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C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Your Future</a:t>
            </a:r>
            <a:endParaRPr lang="en-US" sz="1600" dirty="0"/>
          </a:p>
        </p:txBody>
      </p:sp>
      <p:sp>
        <p:nvSpPr>
          <p:cNvPr id="19" name="Text 13"/>
          <p:cNvSpPr/>
          <p:nvPr/>
        </p:nvSpPr>
        <p:spPr>
          <a:xfrm>
            <a:off x="6940296" y="3383280"/>
            <a:ext cx="15727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5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Interviews, university and jobs all reward a strong voice.</a:t>
            </a:r>
            <a:endParaRPr lang="en-US" sz="1150" dirty="0"/>
          </a:p>
        </p:txBody>
      </p:sp>
      <p:sp>
        <p:nvSpPr>
          <p:cNvPr id="20" name="Text 14"/>
          <p:cNvSpPr/>
          <p:nvPr/>
        </p:nvSpPr>
        <p:spPr>
          <a:xfrm>
            <a:off x="502920" y="4645152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Employers and universities rank clear communication among the top skills they look for.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 classic microphone on a stand lit by a warm spotlight on a dark stage"/>
          <p:cNvPicPr>
            <a:picLocks noChangeAspect="1"/>
          </p:cNvPicPr>
          <p:nvPr/>
        </p:nvPicPr>
        <p:blipFill>
          <a:blip r:embed="rId3"/>
          <a:srcRect l="4928" r="4928"/>
          <a:stretch/>
        </p:blipFill>
        <p:spPr>
          <a:xfrm>
            <a:off x="0" y="0"/>
            <a:ext cx="3063240" cy="5143500"/>
          </a:xfrm>
          <a:prstGeom prst="rect">
            <a:avLst/>
          </a:prstGeom>
        </p:spPr>
      </p:pic>
      <p:sp>
        <p:nvSpPr>
          <p:cNvPr id="3" name="image ti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3063240" cy="5143500"/>
          </a:xfrm>
          <a:prstGeom prst="rect">
            <a:avLst/>
          </a:prstGeom>
          <a:solidFill>
            <a:srgbClr val="07101C">
              <a:alpha val="4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3429000" y="402336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SRI LANKA'S GREAT VOICES</a:t>
            </a:r>
            <a:endParaRPr lang="en-US" sz="125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429000" y="731520"/>
            <a:ext cx="5440680" cy="64008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2900" b="1" dirty="0">
                <a:solidFill>
                  <a:srgbClr val="F4F7F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Voices That Moved a Nation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3429000" y="1481328"/>
            <a:ext cx="5394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Sri Lanka's finest orators proved that a well-trained voice can shape history — in courtrooms, classrooms and parliament.</a:t>
            </a:r>
            <a:endParaRPr lang="en-US" sz="1300" dirty="0"/>
          </a:p>
        </p:txBody>
      </p:sp>
      <p:sp>
        <p:nvSpPr>
          <p:cNvPr id="7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9000" y="2212848"/>
            <a:ext cx="5394960" cy="1097280"/>
          </a:xfrm>
          <a:prstGeom prst="roundRect">
            <a:avLst>
              <a:gd name="adj" fmla="val 7500"/>
            </a:avLst>
          </a:prstGeom>
          <a:solidFill>
            <a:srgbClr val="14213E"/>
          </a:solidFill>
          <a:ln w="9525">
            <a:solidFill>
              <a:srgbClr val="24365E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3611880" y="2340864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FFC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Colvin R. de Silva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3611880" y="2724912"/>
            <a:ext cx="5074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Lawyer and statesman whose eloquence in English and Sinhala captivated audiences — a Royal College, Colombo old boy.</a:t>
            </a:r>
            <a:endParaRPr lang="en-US" sz="1150" dirty="0"/>
          </a:p>
        </p:txBody>
      </p:sp>
      <p:sp>
        <p:nvSpPr>
          <p:cNvPr id="10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9000" y="3456432"/>
            <a:ext cx="5394960" cy="1097280"/>
          </a:xfrm>
          <a:prstGeom prst="roundRect">
            <a:avLst>
              <a:gd name="adj" fmla="val 7500"/>
            </a:avLst>
          </a:prstGeom>
          <a:solidFill>
            <a:srgbClr val="14213E"/>
          </a:solidFill>
          <a:ln w="9525">
            <a:solidFill>
              <a:srgbClr val="24365E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611880" y="3584448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FFC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S. W. R. D. Bandaranaike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3611880" y="3968496"/>
            <a:ext cx="5074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prime minister remembered as one of the island's greatest speakers; books of his speeches are still read today.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3429000" y="4736592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F5A62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Their gift wasn't magic — it was practice.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CLUB FOR SPEAKERS</a:t>
            </a:r>
            <a:endParaRPr lang="en-US" sz="125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0292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3100" b="1" dirty="0">
                <a:solidFill>
                  <a:srgbClr val="F4F7F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Meet Toastmasters &amp; Gavel Clubs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02920" y="1389888"/>
            <a:ext cx="8183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FFC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Toastmasters International</a:t>
            </a:r>
            <a:r>
              <a:rPr lang="en-US" sz="140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has helped people become confident speakers since 1924, through friendly clubs in over 150 countries. Under-18s join </a:t>
            </a:r>
            <a:r>
              <a:rPr lang="en-US" sz="1400" b="1" dirty="0">
                <a:solidFill>
                  <a:srgbClr val="FFC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Gavel Clubs</a:t>
            </a:r>
            <a:r>
              <a:rPr lang="en-US" sz="140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where young members, called ‘Gaveliers’, learn exactly the same way.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02920" y="239572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5A62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Every meeting has three parts:</a:t>
            </a:r>
            <a:endParaRPr lang="en-US" sz="1500" dirty="0"/>
          </a:p>
        </p:txBody>
      </p:sp>
      <p:sp>
        <p:nvSpPr>
          <p:cNvPr id="6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2816352"/>
            <a:ext cx="2529230" cy="1965960"/>
          </a:xfrm>
          <a:prstGeom prst="roundRect">
            <a:avLst>
              <a:gd name="adj" fmla="val 4186"/>
            </a:avLst>
          </a:prstGeom>
          <a:solidFill>
            <a:srgbClr val="14213E"/>
          </a:solidFill>
          <a:ln w="9525">
            <a:solidFill>
              <a:srgbClr val="24365E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7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3108960"/>
            <a:ext cx="822960" cy="8229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00200" y="3200400"/>
            <a:ext cx="129479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C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Prepared Speeches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22376" y="4023360"/>
            <a:ext cx="209031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 a talk you have planned and rehearsed.</a:t>
            </a:r>
            <a:endParaRPr lang="en-US" sz="1200" dirty="0"/>
          </a:p>
        </p:txBody>
      </p:sp>
      <p:sp>
        <p:nvSpPr>
          <p:cNvPr id="10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06470" y="2816352"/>
            <a:ext cx="2529230" cy="1965960"/>
          </a:xfrm>
          <a:prstGeom prst="roundRect">
            <a:avLst>
              <a:gd name="adj" fmla="val 4186"/>
            </a:avLst>
          </a:prstGeom>
          <a:solidFill>
            <a:srgbClr val="14213E"/>
          </a:solidFill>
          <a:ln w="9525">
            <a:solidFill>
              <a:srgbClr val="24365E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7638" y="3108960"/>
            <a:ext cx="822960" cy="8229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403750" y="3200400"/>
            <a:ext cx="129479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C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Evaluations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3525926" y="4023360"/>
            <a:ext cx="209031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kind, specific feedback to improve every time.</a:t>
            </a:r>
            <a:endParaRPr lang="en-US" sz="1200" dirty="0"/>
          </a:p>
        </p:txBody>
      </p:sp>
      <p:sp>
        <p:nvSpPr>
          <p:cNvPr id="14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10021" y="2816352"/>
            <a:ext cx="2529230" cy="1965960"/>
          </a:xfrm>
          <a:prstGeom prst="roundRect">
            <a:avLst>
              <a:gd name="adj" fmla="val 4186"/>
            </a:avLst>
          </a:prstGeom>
          <a:solidFill>
            <a:srgbClr val="14213E"/>
          </a:solidFill>
          <a:ln w="9525">
            <a:solidFill>
              <a:srgbClr val="24365E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5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1189" y="3108960"/>
            <a:ext cx="822960" cy="82296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207301" y="3200400"/>
            <a:ext cx="129479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C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Table Topics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6329477" y="4023360"/>
            <a:ext cx="209031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on your feet with surprise questions.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IT WORKS HERE</a:t>
            </a:r>
            <a:endParaRPr lang="en-US" sz="125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0292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3100" b="1" dirty="0">
                <a:solidFill>
                  <a:srgbClr val="F4F7F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Sri Lankan Schools Already Do It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02920" y="1371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Colombo and beyond, students already practise public speaking every week in school Gavel Clubs.</a:t>
            </a:r>
            <a:endParaRPr lang="en-US" sz="1300" dirty="0"/>
          </a:p>
        </p:txBody>
      </p:sp>
      <p:sp>
        <p:nvSpPr>
          <p:cNvPr id="5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1920240"/>
            <a:ext cx="2395728" cy="1298448"/>
          </a:xfrm>
          <a:prstGeom prst="roundRect">
            <a:avLst>
              <a:gd name="adj" fmla="val 6338"/>
            </a:avLst>
          </a:prstGeom>
          <a:solidFill>
            <a:srgbClr val="14213E"/>
          </a:solidFill>
          <a:ln w="9525">
            <a:solidFill>
              <a:srgbClr val="24365E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2121408"/>
            <a:ext cx="82296" cy="896112"/>
          </a:xfrm>
          <a:prstGeom prst="rect">
            <a:avLst/>
          </a:prstGeom>
          <a:solidFill>
            <a:srgbClr val="F5A6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58952" y="2157984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F4F7F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Royal College, Colombo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758952" y="2706624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C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Gavel Club running since 2009</a:t>
            </a:r>
            <a:endParaRPr lang="en-US" sz="1150" dirty="0"/>
          </a:p>
        </p:txBody>
      </p:sp>
      <p:sp>
        <p:nvSpPr>
          <p:cNvPr id="9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72968" y="1920240"/>
            <a:ext cx="2395728" cy="1298448"/>
          </a:xfrm>
          <a:prstGeom prst="roundRect">
            <a:avLst>
              <a:gd name="adj" fmla="val 6338"/>
            </a:avLst>
          </a:prstGeom>
          <a:solidFill>
            <a:srgbClr val="14213E"/>
          </a:solidFill>
          <a:ln w="9525">
            <a:solidFill>
              <a:srgbClr val="24365E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72968" y="2121408"/>
            <a:ext cx="82296" cy="896112"/>
          </a:xfrm>
          <a:prstGeom prst="rect">
            <a:avLst/>
          </a:prstGeom>
          <a:solidFill>
            <a:srgbClr val="F5A6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429000" y="2157984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F4F7F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S. Thomas' College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429000" y="2706624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C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Mount Lavinia</a:t>
            </a:r>
            <a:endParaRPr lang="en-US" sz="1150" dirty="0"/>
          </a:p>
        </p:txBody>
      </p:sp>
      <p:sp>
        <p:nvSpPr>
          <p:cNvPr id="13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474720"/>
            <a:ext cx="2395728" cy="1298448"/>
          </a:xfrm>
          <a:prstGeom prst="roundRect">
            <a:avLst>
              <a:gd name="adj" fmla="val 6338"/>
            </a:avLst>
          </a:prstGeom>
          <a:solidFill>
            <a:srgbClr val="14213E"/>
          </a:solidFill>
          <a:ln w="9525">
            <a:solidFill>
              <a:srgbClr val="24365E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675888"/>
            <a:ext cx="82296" cy="896112"/>
          </a:xfrm>
          <a:prstGeom prst="rect">
            <a:avLst/>
          </a:prstGeom>
          <a:solidFill>
            <a:srgbClr val="F5A6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758952" y="3712464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F4F7F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St. Bridget's Convent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758952" y="4261104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C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60+ young ‘Gaveliers’</a:t>
            </a:r>
            <a:endParaRPr lang="en-US" sz="1150" dirty="0"/>
          </a:p>
        </p:txBody>
      </p:sp>
      <p:sp>
        <p:nvSpPr>
          <p:cNvPr id="17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72968" y="3474720"/>
            <a:ext cx="2395728" cy="1298448"/>
          </a:xfrm>
          <a:prstGeom prst="roundRect">
            <a:avLst>
              <a:gd name="adj" fmla="val 6338"/>
            </a:avLst>
          </a:prstGeom>
          <a:solidFill>
            <a:srgbClr val="14213E"/>
          </a:solidFill>
          <a:ln w="9525">
            <a:solidFill>
              <a:srgbClr val="24365E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72968" y="3675888"/>
            <a:ext cx="82296" cy="896112"/>
          </a:xfrm>
          <a:prstGeom prst="rect">
            <a:avLst/>
          </a:prstGeom>
          <a:solidFill>
            <a:srgbClr val="F5A6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429000" y="3712464"/>
            <a:ext cx="2011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F4F7F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Ilma Int'l Girls' School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3429000" y="4261104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C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Colombo 05</a:t>
            </a:r>
            <a:endParaRPr lang="en-US" sz="1150" dirty="0"/>
          </a:p>
        </p:txBody>
      </p:sp>
      <p:sp>
        <p:nvSpPr>
          <p:cNvPr id="21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0" y="1920240"/>
            <a:ext cx="2788920" cy="2761488"/>
          </a:xfrm>
          <a:prstGeom prst="roundRect">
            <a:avLst>
              <a:gd name="adj" fmla="val 2980"/>
            </a:avLst>
          </a:prstGeom>
          <a:solidFill>
            <a:srgbClr val="14213E"/>
          </a:solidFill>
          <a:ln w="9525">
            <a:solidFill>
              <a:srgbClr val="24365E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943600" y="2121408"/>
            <a:ext cx="2606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5A62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14,000+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5989320" y="2761488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Toastmasters clubs in 150 countries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5943600" y="320040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C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270,000+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5989320" y="3675888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 worldwide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5989320" y="416052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i="1" dirty="0">
                <a:solidFill>
                  <a:srgbClr val="F4F7F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If they can, so can Zahira.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TURN, ZAHIRA</a:t>
            </a:r>
            <a:endParaRPr lang="en-US" sz="125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02920" y="65836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>
              <a:buNone/>
            </a:pPr>
            <a:r>
              <a:rPr lang="en-US" sz="3100" b="1" dirty="0">
                <a:solidFill>
                  <a:srgbClr val="F4F7F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to Start a Gavel Club</a:t>
            </a:r>
            <a:endParaRPr lang="en-US" sz="3100" dirty="0"/>
          </a:p>
        </p:txBody>
      </p:sp>
      <p:sp>
        <p:nvSpPr>
          <p:cNvPr id="4" name="step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1627632"/>
            <a:ext cx="566928" cy="566928"/>
          </a:xfrm>
          <a:prstGeom prst="ellipse">
            <a:avLst/>
          </a:prstGeom>
          <a:solidFill>
            <a:srgbClr val="F5A6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62763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B152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280160" y="1591056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C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Get the school's blessing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80160" y="1938528"/>
            <a:ext cx="4709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teacher sponsors the club and the school endorses it as host.</a:t>
            </a:r>
            <a:endParaRPr lang="en-US" sz="1200" dirty="0"/>
          </a:p>
        </p:txBody>
      </p:sp>
      <p:sp>
        <p:nvSpPr>
          <p:cNvPr id="8" name="step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2487168"/>
            <a:ext cx="566928" cy="566928"/>
          </a:xfrm>
          <a:prstGeom prst="ellipse">
            <a:avLst/>
          </a:prstGeom>
          <a:solidFill>
            <a:srgbClr val="F5A6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02920" y="248716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B152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280160" y="2450592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C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Find a counsellor (18+)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798064"/>
            <a:ext cx="4709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adult becomes the club's official contact and guide.</a:t>
            </a:r>
            <a:endParaRPr lang="en-US" sz="1200" dirty="0"/>
          </a:p>
        </p:txBody>
      </p:sp>
      <p:sp>
        <p:nvSpPr>
          <p:cNvPr id="12" name="step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3346704"/>
            <a:ext cx="566928" cy="566928"/>
          </a:xfrm>
          <a:prstGeom prst="ellipse">
            <a:avLst/>
          </a:prstGeom>
          <a:solidFill>
            <a:srgbClr val="F5A6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02920" y="334670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B152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1280160" y="3310128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C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Apply to Toastmasters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280160" y="3657600"/>
            <a:ext cx="4709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 for a Certificate of Affiliation and use their materials.</a:t>
            </a:r>
            <a:endParaRPr lang="en-US" sz="1200" dirty="0"/>
          </a:p>
        </p:txBody>
      </p:sp>
      <p:sp>
        <p:nvSpPr>
          <p:cNvPr id="16" name="step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4206240"/>
            <a:ext cx="566928" cy="566928"/>
          </a:xfrm>
          <a:prstGeom prst="ellipse">
            <a:avLst/>
          </a:prstGeom>
          <a:solidFill>
            <a:srgbClr val="F5A62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02920" y="42062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B152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1280160" y="4169664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CB5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Meet every week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280160" y="4517136"/>
            <a:ext cx="4709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AEBF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speeches, evaluations and Table Topics — and keep growing.</a:t>
            </a:r>
            <a:endParaRPr lang="en-US" sz="1200" dirty="0"/>
          </a:p>
        </p:txBody>
      </p:sp>
      <p:sp>
        <p:nvSpPr>
          <p:cNvPr id="20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55080" y="1572768"/>
            <a:ext cx="2286000" cy="3273552"/>
          </a:xfrm>
          <a:prstGeom prst="roundRect">
            <a:avLst>
              <a:gd name="adj" fmla="val 3600"/>
            </a:avLst>
          </a:prstGeom>
          <a:solidFill>
            <a:srgbClr val="14213E"/>
          </a:solidFill>
          <a:ln w="9525">
            <a:solidFill>
              <a:srgbClr val="24365E"/>
            </a:solidFill>
            <a:prstDash val="solid"/>
          </a:ln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1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460" y="1828800"/>
            <a:ext cx="777240" cy="77724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6492240" y="26974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5A62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Quick tip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6537960" y="3108960"/>
            <a:ext cx="19202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50" dirty="0">
                <a:solidFill>
                  <a:srgbClr val="F4F7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clubs begin with an 8-week Youth Leadership Programme, then grow into a full Gavel Club.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 student stands on a stage facing an audience under warm spotlights"/>
          <p:cNvPicPr>
            <a:picLocks noChangeAspect="1"/>
          </p:cNvPicPr>
          <p:nvPr/>
        </p:nvPicPr>
        <p:blipFill>
          <a:blip r:embed="rId3"/>
          <a:srcRect t="7813" b="781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7101C">
              <a:alpha val="5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914400" y="123444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4F7F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Your Voice. Your </a:t>
            </a:r>
            <a:r>
              <a:rPr lang="en-US" sz="4600" b="1" dirty="0">
                <a:solidFill>
                  <a:srgbClr val="F5A62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Stage.</a:t>
            </a:r>
            <a:endParaRPr lang="en-US" sz="4600" dirty="0"/>
          </a:p>
        </p:txBody>
      </p:sp>
      <p:sp>
        <p:nvSpPr>
          <p:cNvPr id="5" name="Text 2"/>
          <p:cNvSpPr/>
          <p:nvPr/>
        </p:nvSpPr>
        <p:spPr>
          <a:xfrm>
            <a:off x="1463040" y="2514600"/>
            <a:ext cx="6217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650" dirty="0">
                <a:solidFill>
                  <a:srgbClr val="F4F7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great speaker started with a shaky first speech. Step up, speak out, and let Zahira hear you.</a:t>
            </a:r>
            <a:endParaRPr lang="en-US" sz="1650" dirty="0"/>
          </a:p>
        </p:txBody>
      </p:sp>
      <p:sp>
        <p:nvSpPr>
          <p:cNvPr id="6" name="CTA pil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14600" y="3794760"/>
            <a:ext cx="4114800" cy="603504"/>
          </a:xfrm>
          <a:prstGeom prst="roundRect">
            <a:avLst>
              <a:gd name="adj" fmla="val 50000"/>
            </a:avLst>
          </a:prstGeom>
          <a:solidFill>
            <a:srgbClr val="F5A623"/>
          </a:solidFill>
          <a:ln/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2514600" y="3794760"/>
            <a:ext cx="4114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152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Talk to a teacher — start your Gavel Club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489</Words>
  <Application>Microsoft Office PowerPoint</Application>
  <PresentationFormat>On-screen Show (16:9)</PresentationFormat>
  <Paragraphs>75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Trebuchet MS</vt:lpstr>
      <vt:lpstr>Office Theme</vt:lpstr>
      <vt:lpstr>Find Your Voice</vt:lpstr>
      <vt:lpstr>Why Public Speaking Matters</vt:lpstr>
      <vt:lpstr>Voices That Moved a Nation</vt:lpstr>
      <vt:lpstr>Meet Toastmasters &amp; Gavel Clubs</vt:lpstr>
      <vt:lpstr>Sri Lankan Schools Already Do It</vt:lpstr>
      <vt:lpstr>How to Start a Gavel Club</vt:lpstr>
      <vt:lpstr>Your Voice. Your Stage.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 Azmeer</dc:creator>
  <cp:lastModifiedBy>Dr Azmeer</cp:lastModifiedBy>
  <cp:revision>1</cp:revision>
  <dcterms:created xsi:type="dcterms:W3CDTF">2026-08-02T07:43:40Z</dcterms:created>
  <dcterms:modified xsi:type="dcterms:W3CDTF">2026-08-02T15:11:15Z</dcterms:modified>
</cp:coreProperties>
</file>